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spc="-1">
                <a:latin typeface="Arial"/>
              </a:rPr>
              <a:t>Click to edit the outline text format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spc="-1">
                <a:latin typeface="Arial"/>
              </a:rPr>
              <a:t>Second Outline Level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spc="-1">
                <a:latin typeface="Arial"/>
              </a:rPr>
              <a:t>Third Outline Level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spc="-1">
                <a:latin typeface="Arial"/>
              </a:rPr>
              <a:t>Fourth Outline Level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pc="-1">
                <a:latin typeface="Arial"/>
              </a:rPr>
              <a:t>Fifth Outline Level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pc="-1">
                <a:latin typeface="Arial"/>
              </a:rPr>
              <a:t>Sixth Outline Level</a:t>
            </a:r>
            <a:endParaRPr/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pc="-1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spc="-1">
                <a:latin typeface="Arial"/>
              </a:rPr>
              <a:t>Click to edit the outline text format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spc="-1">
                <a:latin typeface="Arial"/>
              </a:rPr>
              <a:t>Second Outline Level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spc="-1">
                <a:latin typeface="Arial"/>
              </a:rPr>
              <a:t>Third Outline Level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spc="-1">
                <a:latin typeface="Arial"/>
              </a:rPr>
              <a:t>Fourth Outline Level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pc="-1">
                <a:latin typeface="Arial"/>
              </a:rPr>
              <a:t>Fifth Outline Level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pc="-1">
                <a:latin typeface="Arial"/>
              </a:rPr>
              <a:t>Sixth Outline Level</a:t>
            </a:r>
            <a:endParaRPr/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pc="-1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685800" y="2130480"/>
            <a:ext cx="7768440" cy="146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CustomShape 2"/>
          <p:cNvSpPr/>
          <p:nvPr/>
        </p:nvSpPr>
        <p:spPr>
          <a:xfrm>
            <a:off x="1371600" y="3886200"/>
            <a:ext cx="6396840" cy="174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4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0040" cy="6854040"/>
          </a:xfrm>
          <a:prstGeom prst="rect">
            <a:avLst/>
          </a:prstGeom>
          <a:ln>
            <a:noFill/>
          </a:ln>
        </p:spPr>
      </p:pic>
      <p:sp>
        <p:nvSpPr>
          <p:cNvPr id="75" name="CustomShape 3"/>
          <p:cNvSpPr/>
          <p:nvPr/>
        </p:nvSpPr>
        <p:spPr>
          <a:xfrm>
            <a:off x="0" y="2895480"/>
            <a:ext cx="9140040" cy="319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4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 non-dissipative tidal evolution of stellar inclination axis in eccentric inclined close binary systems </a:t>
            </a:r>
            <a:endParaRPr/>
          </a:p>
          <a:p>
            <a:pPr>
              <a:lnSpc>
                <a:spcPct val="100000"/>
              </a:lnSpc>
            </a:pPr>
            <a:r>
              <a:rPr lang="en-US" sz="44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</a:t>
            </a:r>
            <a:r>
              <a:rPr lang="en-US" sz="2600" strike="noStrike" spc="-1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Pavel Ivanov, Lebedev Physical Institute</a:t>
            </a:r>
            <a:endParaRPr/>
          </a:p>
          <a:p>
            <a:pPr>
              <a:lnSpc>
                <a:spcPct val="100000"/>
              </a:lnSpc>
            </a:pPr>
            <a:r>
              <a:rPr lang="en-US" sz="2600" strike="noStrike" spc="-1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</a:t>
            </a:r>
            <a:r>
              <a:rPr lang="en-US" sz="3600" strike="noStrike" spc="-1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r>
              <a:rPr lang="en-US" sz="3600" strike="noStrike" spc="-1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      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2377440" y="731520"/>
            <a:ext cx="4111560" cy="72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Coordinate systems used below </a:t>
            </a:r>
            <a:endParaRPr/>
          </a:p>
        </p:txBody>
      </p:sp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23400" y="1751400"/>
            <a:ext cx="9140400" cy="4347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597960" y="640080"/>
            <a:ext cx="7143840" cy="59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General equations following from the law of conservation 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of angular momentum and definitions of the inclination angles</a:t>
            </a:r>
            <a:endParaRPr/>
          </a:p>
        </p:txBody>
      </p:sp>
      <p:pic>
        <p:nvPicPr>
          <p:cNvPr id="79" name="Рисунок 78"/>
          <p:cNvPicPr/>
          <p:nvPr/>
        </p:nvPicPr>
        <p:blipFill>
          <a:blip r:embed="rId2"/>
          <a:stretch/>
        </p:blipFill>
        <p:spPr>
          <a:xfrm>
            <a:off x="295560" y="1920240"/>
            <a:ext cx="8753760" cy="1994760"/>
          </a:xfrm>
          <a:prstGeom prst="rect">
            <a:avLst/>
          </a:prstGeom>
          <a:ln>
            <a:noFill/>
          </a:ln>
        </p:spPr>
      </p:pic>
      <p:pic>
        <p:nvPicPr>
          <p:cNvPr id="80" name="Рисунок 79"/>
          <p:cNvPicPr/>
          <p:nvPr/>
        </p:nvPicPr>
        <p:blipFill>
          <a:blip r:embed="rId3"/>
          <a:stretch/>
        </p:blipFill>
        <p:spPr>
          <a:xfrm>
            <a:off x="3291840" y="1371600"/>
            <a:ext cx="1158480" cy="348840"/>
          </a:xfrm>
          <a:prstGeom prst="rect">
            <a:avLst/>
          </a:prstGeom>
          <a:ln>
            <a:noFill/>
          </a:ln>
        </p:spPr>
      </p:pic>
      <p:pic>
        <p:nvPicPr>
          <p:cNvPr id="81" name="Рисунок 80"/>
          <p:cNvPicPr/>
          <p:nvPr/>
        </p:nvPicPr>
        <p:blipFill>
          <a:blip r:embed="rId4"/>
          <a:stretch/>
        </p:blipFill>
        <p:spPr>
          <a:xfrm>
            <a:off x="2524320" y="3840480"/>
            <a:ext cx="2867400" cy="728280"/>
          </a:xfrm>
          <a:prstGeom prst="rect">
            <a:avLst/>
          </a:prstGeom>
          <a:ln>
            <a:noFill/>
          </a:ln>
        </p:spPr>
      </p:pic>
      <p:pic>
        <p:nvPicPr>
          <p:cNvPr id="82" name="Рисунок 81"/>
          <p:cNvPicPr/>
          <p:nvPr/>
        </p:nvPicPr>
        <p:blipFill>
          <a:blip r:embed="rId5"/>
          <a:stretch/>
        </p:blipFill>
        <p:spPr>
          <a:xfrm>
            <a:off x="358560" y="4480560"/>
            <a:ext cx="8416440" cy="1701360"/>
          </a:xfrm>
          <a:prstGeom prst="rect">
            <a:avLst/>
          </a:prstGeom>
          <a:ln>
            <a:noFill/>
          </a:ln>
        </p:spPr>
      </p:pic>
      <p:pic>
        <p:nvPicPr>
          <p:cNvPr id="83" name="Рисунок 82"/>
          <p:cNvPicPr/>
          <p:nvPr/>
        </p:nvPicPr>
        <p:blipFill>
          <a:blip r:embed="rId6"/>
          <a:stretch/>
        </p:blipFill>
        <p:spPr>
          <a:xfrm>
            <a:off x="2966400" y="5486400"/>
            <a:ext cx="3339720" cy="672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83"/>
          <p:cNvPicPr/>
          <p:nvPr/>
        </p:nvPicPr>
        <p:blipFill>
          <a:blip r:embed="rId2"/>
          <a:stretch/>
        </p:blipFill>
        <p:spPr>
          <a:xfrm>
            <a:off x="2743200" y="1398600"/>
            <a:ext cx="2444400" cy="701280"/>
          </a:xfrm>
          <a:prstGeom prst="rect">
            <a:avLst/>
          </a:prstGeom>
          <a:ln>
            <a:noFill/>
          </a:ln>
        </p:spPr>
      </p:pic>
      <p:pic>
        <p:nvPicPr>
          <p:cNvPr id="85" name="Рисунок 84"/>
          <p:cNvPicPr/>
          <p:nvPr/>
        </p:nvPicPr>
        <p:blipFill>
          <a:blip r:embed="rId3"/>
          <a:stretch/>
        </p:blipFill>
        <p:spPr>
          <a:xfrm>
            <a:off x="2743200" y="2534040"/>
            <a:ext cx="2374200" cy="75600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1613160" y="568080"/>
            <a:ext cx="6064560" cy="34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Transfer rates of energy and angular momentum due tides</a:t>
            </a:r>
            <a:endParaRPr/>
          </a:p>
        </p:txBody>
      </p:sp>
      <p:pic>
        <p:nvPicPr>
          <p:cNvPr id="87" name="Рисунок 86"/>
          <p:cNvPicPr/>
          <p:nvPr/>
        </p:nvPicPr>
        <p:blipFill>
          <a:blip r:embed="rId4"/>
          <a:stretch/>
        </p:blipFill>
        <p:spPr>
          <a:xfrm>
            <a:off x="2926080" y="3515040"/>
            <a:ext cx="1734120" cy="624600"/>
          </a:xfrm>
          <a:prstGeom prst="rect">
            <a:avLst/>
          </a:prstGeom>
          <a:ln>
            <a:noFill/>
          </a:ln>
        </p:spPr>
      </p:pic>
      <p:pic>
        <p:nvPicPr>
          <p:cNvPr id="88" name="Рисунок 87"/>
          <p:cNvPicPr/>
          <p:nvPr/>
        </p:nvPicPr>
        <p:blipFill>
          <a:blip r:embed="rId5"/>
          <a:stretch/>
        </p:blipFill>
        <p:spPr>
          <a:xfrm>
            <a:off x="1989720" y="4663440"/>
            <a:ext cx="4956480" cy="453960"/>
          </a:xfrm>
          <a:prstGeom prst="rect">
            <a:avLst/>
          </a:prstGeom>
          <a:ln>
            <a:noFill/>
          </a:ln>
        </p:spPr>
      </p:pic>
      <p:sp>
        <p:nvSpPr>
          <p:cNvPr id="89" name="CustomShape 2"/>
          <p:cNvSpPr/>
          <p:nvPr/>
        </p:nvSpPr>
        <p:spPr>
          <a:xfrm>
            <a:off x="1920240" y="5212080"/>
            <a:ext cx="5887800" cy="34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 is the tidal potential, in the orbital frame it has the form</a:t>
            </a:r>
            <a:endParaRPr/>
          </a:p>
        </p:txBody>
      </p:sp>
      <p:pic>
        <p:nvPicPr>
          <p:cNvPr id="90" name="Рисунок 89"/>
          <p:cNvPicPr/>
          <p:nvPr/>
        </p:nvPicPr>
        <p:blipFill>
          <a:blip r:embed="rId6"/>
          <a:stretch/>
        </p:blipFill>
        <p:spPr>
          <a:xfrm>
            <a:off x="1371600" y="5669280"/>
            <a:ext cx="6978960" cy="911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2243880" y="476640"/>
            <a:ext cx="5159520" cy="34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 outline of derivation of the evolution equations</a:t>
            </a:r>
            <a:endParaRPr/>
          </a:p>
        </p:txBody>
      </p:sp>
      <p:pic>
        <p:nvPicPr>
          <p:cNvPr id="92" name="Рисунок 91"/>
          <p:cNvPicPr/>
          <p:nvPr/>
        </p:nvPicPr>
        <p:blipFill>
          <a:blip r:embed="rId2"/>
          <a:stretch/>
        </p:blipFill>
        <p:spPr>
          <a:xfrm>
            <a:off x="2377440" y="3108960"/>
            <a:ext cx="3175200" cy="636840"/>
          </a:xfrm>
          <a:prstGeom prst="rect">
            <a:avLst/>
          </a:prstGeom>
          <a:ln>
            <a:noFill/>
          </a:ln>
        </p:spPr>
      </p:pic>
      <p:pic>
        <p:nvPicPr>
          <p:cNvPr id="93" name="Рисунок 92"/>
          <p:cNvPicPr/>
          <p:nvPr/>
        </p:nvPicPr>
        <p:blipFill>
          <a:blip r:embed="rId3"/>
          <a:stretch/>
        </p:blipFill>
        <p:spPr>
          <a:xfrm>
            <a:off x="1828800" y="1182600"/>
            <a:ext cx="5483160" cy="1808640"/>
          </a:xfrm>
          <a:prstGeom prst="rect">
            <a:avLst/>
          </a:prstGeom>
          <a:ln>
            <a:noFill/>
          </a:ln>
        </p:spPr>
      </p:pic>
      <p:pic>
        <p:nvPicPr>
          <p:cNvPr id="94" name="Рисунок 93"/>
          <p:cNvPicPr/>
          <p:nvPr/>
        </p:nvPicPr>
        <p:blipFill>
          <a:blip r:embed="rId4"/>
          <a:stretch/>
        </p:blipFill>
        <p:spPr>
          <a:xfrm>
            <a:off x="2693880" y="3840480"/>
            <a:ext cx="2057760" cy="63684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94"/>
          <p:cNvPicPr/>
          <p:nvPr/>
        </p:nvPicPr>
        <p:blipFill>
          <a:blip r:embed="rId5"/>
          <a:stretch/>
        </p:blipFill>
        <p:spPr>
          <a:xfrm>
            <a:off x="2194560" y="4601880"/>
            <a:ext cx="271080" cy="424080"/>
          </a:xfrm>
          <a:prstGeom prst="rect">
            <a:avLst/>
          </a:prstGeom>
          <a:ln>
            <a:noFill/>
          </a:ln>
        </p:spPr>
      </p:pic>
      <p:sp>
        <p:nvSpPr>
          <p:cNvPr id="96" name="CustomShape 2"/>
          <p:cNvSpPr/>
          <p:nvPr/>
        </p:nvSpPr>
        <p:spPr>
          <a:xfrm>
            <a:off x="2377440" y="4638600"/>
            <a:ext cx="5414040" cy="59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is a particular harmonics in Fourier decomposion in time of </a:t>
            </a:r>
            <a:endParaRPr/>
          </a:p>
        </p:txBody>
      </p:sp>
      <p:pic>
        <p:nvPicPr>
          <p:cNvPr id="97" name="Рисунок 96"/>
          <p:cNvPicPr/>
          <p:nvPr/>
        </p:nvPicPr>
        <p:blipFill>
          <a:blip r:embed="rId6"/>
          <a:stretch/>
        </p:blipFill>
        <p:spPr>
          <a:xfrm>
            <a:off x="3209040" y="4937760"/>
            <a:ext cx="362520" cy="471240"/>
          </a:xfrm>
          <a:prstGeom prst="rect">
            <a:avLst/>
          </a:prstGeom>
          <a:ln>
            <a:noFill/>
          </a:ln>
        </p:spPr>
      </p:pic>
      <p:pic>
        <p:nvPicPr>
          <p:cNvPr id="98" name="Рисунок 97"/>
          <p:cNvPicPr/>
          <p:nvPr/>
        </p:nvPicPr>
        <p:blipFill>
          <a:blip r:embed="rId7"/>
          <a:stretch/>
        </p:blipFill>
        <p:spPr>
          <a:xfrm>
            <a:off x="3108960" y="5627880"/>
            <a:ext cx="2044440" cy="586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1554480" y="110880"/>
            <a:ext cx="3879360" cy="116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The evolution equations</a:t>
            </a:r>
            <a:endParaRPr/>
          </a:p>
        </p:txBody>
      </p:sp>
      <p:pic>
        <p:nvPicPr>
          <p:cNvPr id="100" name="Рисунок 99"/>
          <p:cNvPicPr/>
          <p:nvPr/>
        </p:nvPicPr>
        <p:blipFill>
          <a:blip r:embed="rId2"/>
          <a:stretch/>
        </p:blipFill>
        <p:spPr>
          <a:xfrm>
            <a:off x="1354680" y="1371600"/>
            <a:ext cx="5410080" cy="619200"/>
          </a:xfrm>
          <a:prstGeom prst="rect">
            <a:avLst/>
          </a:prstGeom>
          <a:ln>
            <a:noFill/>
          </a:ln>
        </p:spPr>
      </p:pic>
      <p:pic>
        <p:nvPicPr>
          <p:cNvPr id="101" name="Рисунок 100"/>
          <p:cNvPicPr/>
          <p:nvPr/>
        </p:nvPicPr>
        <p:blipFill>
          <a:blip r:embed="rId3"/>
          <a:stretch/>
        </p:blipFill>
        <p:spPr>
          <a:xfrm>
            <a:off x="1188720" y="2022840"/>
            <a:ext cx="7257600" cy="535680"/>
          </a:xfrm>
          <a:prstGeom prst="rect">
            <a:avLst/>
          </a:prstGeom>
          <a:ln>
            <a:noFill/>
          </a:ln>
        </p:spPr>
      </p:pic>
      <p:pic>
        <p:nvPicPr>
          <p:cNvPr id="102" name="Рисунок 101"/>
          <p:cNvPicPr/>
          <p:nvPr/>
        </p:nvPicPr>
        <p:blipFill>
          <a:blip r:embed="rId4"/>
          <a:stretch/>
        </p:blipFill>
        <p:spPr>
          <a:xfrm>
            <a:off x="1631160" y="2743200"/>
            <a:ext cx="5773680" cy="81540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102"/>
          <p:cNvPicPr/>
          <p:nvPr/>
        </p:nvPicPr>
        <p:blipFill>
          <a:blip r:embed="rId5"/>
          <a:stretch/>
        </p:blipFill>
        <p:spPr>
          <a:xfrm>
            <a:off x="1005840" y="4389120"/>
            <a:ext cx="7541640" cy="545400"/>
          </a:xfrm>
          <a:prstGeom prst="rect">
            <a:avLst/>
          </a:prstGeom>
          <a:ln>
            <a:noFill/>
          </a:ln>
        </p:spPr>
      </p:pic>
      <p:sp>
        <p:nvSpPr>
          <p:cNvPr id="104" name="CustomShape 2"/>
          <p:cNvSpPr/>
          <p:nvPr/>
        </p:nvSpPr>
        <p:spPr>
          <a:xfrm>
            <a:off x="2468880" y="659520"/>
            <a:ext cx="2305080" cy="34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They contain</a:t>
            </a:r>
            <a:endParaRPr/>
          </a:p>
        </p:txBody>
      </p:sp>
      <p:pic>
        <p:nvPicPr>
          <p:cNvPr id="105" name="Рисунок 104"/>
          <p:cNvPicPr/>
          <p:nvPr/>
        </p:nvPicPr>
        <p:blipFill>
          <a:blip r:embed="rId6"/>
          <a:stretch/>
        </p:blipFill>
        <p:spPr>
          <a:xfrm>
            <a:off x="3657600" y="3566160"/>
            <a:ext cx="1345320" cy="545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Рисунок 105"/>
          <p:cNvPicPr/>
          <p:nvPr/>
        </p:nvPicPr>
        <p:blipFill>
          <a:blip r:embed="rId2"/>
          <a:stretch/>
        </p:blipFill>
        <p:spPr>
          <a:xfrm>
            <a:off x="1463040" y="0"/>
            <a:ext cx="5968440" cy="901440"/>
          </a:xfrm>
          <a:prstGeom prst="rect">
            <a:avLst/>
          </a:prstGeom>
          <a:ln>
            <a:noFill/>
          </a:ln>
        </p:spPr>
      </p:pic>
      <p:pic>
        <p:nvPicPr>
          <p:cNvPr id="107" name="Рисунок 106"/>
          <p:cNvPicPr/>
          <p:nvPr/>
        </p:nvPicPr>
        <p:blipFill>
          <a:blip r:embed="rId3"/>
          <a:stretch/>
        </p:blipFill>
        <p:spPr>
          <a:xfrm>
            <a:off x="1318680" y="640080"/>
            <a:ext cx="7273440" cy="1758600"/>
          </a:xfrm>
          <a:prstGeom prst="rect">
            <a:avLst/>
          </a:prstGeom>
          <a:ln>
            <a:noFill/>
          </a:ln>
        </p:spPr>
      </p:pic>
      <p:pic>
        <p:nvPicPr>
          <p:cNvPr id="108" name="Рисунок 107"/>
          <p:cNvPicPr/>
          <p:nvPr/>
        </p:nvPicPr>
        <p:blipFill>
          <a:blip r:embed="rId4"/>
          <a:stretch/>
        </p:blipFill>
        <p:spPr>
          <a:xfrm>
            <a:off x="2349360" y="2401920"/>
            <a:ext cx="1396440" cy="577440"/>
          </a:xfrm>
          <a:prstGeom prst="rect">
            <a:avLst/>
          </a:prstGeom>
          <a:ln>
            <a:noFill/>
          </a:ln>
        </p:spPr>
      </p:pic>
      <p:pic>
        <p:nvPicPr>
          <p:cNvPr id="109" name="Рисунок 108"/>
          <p:cNvPicPr/>
          <p:nvPr/>
        </p:nvPicPr>
        <p:blipFill>
          <a:blip r:embed="rId5"/>
          <a:stretch/>
        </p:blipFill>
        <p:spPr>
          <a:xfrm>
            <a:off x="4644720" y="2468880"/>
            <a:ext cx="929880" cy="605880"/>
          </a:xfrm>
          <a:prstGeom prst="rect">
            <a:avLst/>
          </a:prstGeom>
          <a:ln>
            <a:noFill/>
          </a:ln>
        </p:spPr>
      </p:pic>
      <p:pic>
        <p:nvPicPr>
          <p:cNvPr id="110" name="Рисунок 109"/>
          <p:cNvPicPr/>
          <p:nvPr/>
        </p:nvPicPr>
        <p:blipFill>
          <a:blip r:embed="rId6"/>
          <a:stretch/>
        </p:blipFill>
        <p:spPr>
          <a:xfrm>
            <a:off x="1257480" y="3115080"/>
            <a:ext cx="6511680" cy="539280"/>
          </a:xfrm>
          <a:prstGeom prst="rect">
            <a:avLst/>
          </a:prstGeom>
          <a:ln>
            <a:noFill/>
          </a:ln>
        </p:spPr>
      </p:pic>
      <p:pic>
        <p:nvPicPr>
          <p:cNvPr id="111" name="Рисунок 110"/>
          <p:cNvPicPr/>
          <p:nvPr/>
        </p:nvPicPr>
        <p:blipFill>
          <a:blip r:embed="rId7"/>
          <a:stretch/>
        </p:blipFill>
        <p:spPr>
          <a:xfrm>
            <a:off x="1737360" y="3519000"/>
            <a:ext cx="5675040" cy="32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1097280" y="0"/>
            <a:ext cx="6765480" cy="146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    The evolution caused by only 'rotational' terms</a:t>
            </a:r>
            <a:endParaRPr/>
          </a:p>
        </p:txBody>
      </p:sp>
      <p:sp>
        <p:nvSpPr>
          <p:cNvPr id="113" name="CustomShape 2"/>
          <p:cNvSpPr/>
          <p:nvPr/>
        </p:nvSpPr>
        <p:spPr>
          <a:xfrm>
            <a:off x="1317240" y="365760"/>
            <a:ext cx="6433920" cy="118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Let's do retain only the terms proportional to </a:t>
            </a:r>
            <a:endParaRPr/>
          </a:p>
        </p:txBody>
      </p:sp>
      <p:pic>
        <p:nvPicPr>
          <p:cNvPr id="114" name="Рисунок 113"/>
          <p:cNvPicPr/>
          <p:nvPr/>
        </p:nvPicPr>
        <p:blipFill>
          <a:blip r:embed="rId2"/>
          <a:stretch/>
        </p:blipFill>
        <p:spPr>
          <a:xfrm>
            <a:off x="6028920" y="365760"/>
            <a:ext cx="371160" cy="345240"/>
          </a:xfrm>
          <a:prstGeom prst="rect">
            <a:avLst/>
          </a:prstGeom>
          <a:ln>
            <a:noFill/>
          </a:ln>
        </p:spPr>
      </p:pic>
      <p:sp>
        <p:nvSpPr>
          <p:cNvPr id="115" name="CustomShape 3"/>
          <p:cNvSpPr/>
          <p:nvPr/>
        </p:nvSpPr>
        <p:spPr>
          <a:xfrm>
            <a:off x="914400" y="731520"/>
            <a:ext cx="8069040" cy="283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 this case energy is conserved, but inclination and rotational angles evolve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 well as eccentricity. The evolution depend on a law of change of the apsidal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angle. It is thus very important to establish all factor, which may cause the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apsidal precession. Also note that in the case of non-dissipative evolution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there are two integrals of motion. At first, the primary spin, S, is conserved.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Secondly, it may be shown that the following quantity is also conserved.</a:t>
            </a:r>
            <a:endParaRPr/>
          </a:p>
          <a:p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endParaRPr/>
          </a:p>
        </p:txBody>
      </p:sp>
      <p:sp>
        <p:nvSpPr>
          <p:cNvPr id="116" name="CustomShape 4"/>
          <p:cNvSpPr/>
          <p:nvPr/>
        </p:nvSpPr>
        <p:spPr>
          <a:xfrm>
            <a:off x="914400" y="4389120"/>
            <a:ext cx="7877160" cy="59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7" name="Рисунок 116"/>
          <p:cNvPicPr/>
          <p:nvPr/>
        </p:nvPicPr>
        <p:blipFill>
          <a:blip r:embed="rId3"/>
          <a:stretch/>
        </p:blipFill>
        <p:spPr>
          <a:xfrm>
            <a:off x="1554480" y="2651760"/>
            <a:ext cx="5457600" cy="822240"/>
          </a:xfrm>
          <a:prstGeom prst="rect">
            <a:avLst/>
          </a:prstGeom>
          <a:ln>
            <a:noFill/>
          </a:ln>
        </p:spPr>
      </p:pic>
      <p:pic>
        <p:nvPicPr>
          <p:cNvPr id="118" name="Рисунок 117"/>
          <p:cNvPicPr/>
          <p:nvPr/>
        </p:nvPicPr>
        <p:blipFill>
          <a:blip r:embed="rId4"/>
          <a:stretch/>
        </p:blipFill>
        <p:spPr>
          <a:xfrm>
            <a:off x="3291840" y="3226320"/>
            <a:ext cx="894240" cy="522720"/>
          </a:xfrm>
          <a:prstGeom prst="rect">
            <a:avLst/>
          </a:prstGeom>
          <a:ln>
            <a:noFill/>
          </a:ln>
        </p:spPr>
      </p:pic>
      <p:pic>
        <p:nvPicPr>
          <p:cNvPr id="119" name="Рисунок 118"/>
          <p:cNvPicPr/>
          <p:nvPr/>
        </p:nvPicPr>
        <p:blipFill>
          <a:blip r:embed="rId5"/>
          <a:stretch/>
        </p:blipFill>
        <p:spPr>
          <a:xfrm>
            <a:off x="5852160" y="3200400"/>
            <a:ext cx="2599200" cy="979920"/>
          </a:xfrm>
          <a:prstGeom prst="rect">
            <a:avLst/>
          </a:prstGeom>
          <a:ln>
            <a:noFill/>
          </a:ln>
        </p:spPr>
      </p:pic>
      <p:pic>
        <p:nvPicPr>
          <p:cNvPr id="120" name="Рисунок 119"/>
          <p:cNvPicPr/>
          <p:nvPr/>
        </p:nvPicPr>
        <p:blipFill>
          <a:blip r:embed="rId6"/>
          <a:stretch/>
        </p:blipFill>
        <p:spPr>
          <a:xfrm>
            <a:off x="334440" y="3834000"/>
            <a:ext cx="6066360" cy="2932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2012040" y="91440"/>
            <a:ext cx="603396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All major conributions to the apsidal precession rate in case of an isolated binary</a:t>
            </a:r>
            <a:endParaRPr/>
          </a:p>
        </p:txBody>
      </p:sp>
      <p:sp>
        <p:nvSpPr>
          <p:cNvPr id="122" name="CustomShape 2"/>
          <p:cNvSpPr/>
          <p:nvPr/>
        </p:nvSpPr>
        <p:spPr>
          <a:xfrm>
            <a:off x="1463040" y="822960"/>
            <a:ext cx="3931200" cy="8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 general, we have</a:t>
            </a:r>
            <a:endParaRPr/>
          </a:p>
        </p:txBody>
      </p:sp>
      <p:pic>
        <p:nvPicPr>
          <p:cNvPr id="123" name="Рисунок 122"/>
          <p:cNvPicPr/>
          <p:nvPr/>
        </p:nvPicPr>
        <p:blipFill>
          <a:blip r:embed="rId2"/>
          <a:stretch/>
        </p:blipFill>
        <p:spPr>
          <a:xfrm>
            <a:off x="2194560" y="1188720"/>
            <a:ext cx="4799160" cy="960480"/>
          </a:xfrm>
          <a:prstGeom prst="rect">
            <a:avLst/>
          </a:prstGeom>
          <a:ln>
            <a:noFill/>
          </a:ln>
        </p:spPr>
      </p:pic>
      <p:pic>
        <p:nvPicPr>
          <p:cNvPr id="124" name="Рисунок 123"/>
          <p:cNvPicPr/>
          <p:nvPr/>
        </p:nvPicPr>
        <p:blipFill>
          <a:blip r:embed="rId3"/>
          <a:stretch/>
        </p:blipFill>
        <p:spPr>
          <a:xfrm>
            <a:off x="3075480" y="2973240"/>
            <a:ext cx="3141720" cy="798840"/>
          </a:xfrm>
          <a:prstGeom prst="rect">
            <a:avLst/>
          </a:prstGeom>
          <a:ln>
            <a:noFill/>
          </a:ln>
        </p:spPr>
      </p:pic>
      <p:pic>
        <p:nvPicPr>
          <p:cNvPr id="125" name="Рисунок 124"/>
          <p:cNvPicPr/>
          <p:nvPr/>
        </p:nvPicPr>
        <p:blipFill>
          <a:blip r:embed="rId4"/>
          <a:stretch/>
        </p:blipFill>
        <p:spPr>
          <a:xfrm>
            <a:off x="2774160" y="2011680"/>
            <a:ext cx="4266000" cy="960840"/>
          </a:xfrm>
          <a:prstGeom prst="rect">
            <a:avLst/>
          </a:prstGeom>
          <a:ln>
            <a:noFill/>
          </a:ln>
        </p:spPr>
      </p:pic>
      <p:pic>
        <p:nvPicPr>
          <p:cNvPr id="126" name="Рисунок 125"/>
          <p:cNvPicPr/>
          <p:nvPr/>
        </p:nvPicPr>
        <p:blipFill>
          <a:blip r:embed="rId5"/>
          <a:stretch/>
        </p:blipFill>
        <p:spPr>
          <a:xfrm>
            <a:off x="2103120" y="3905640"/>
            <a:ext cx="5323320" cy="249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1645920" y="548640"/>
            <a:ext cx="6129360" cy="162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evolution of the system depends significantly on whether or not it is close to some 'critical curve' defined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by the condition that</a:t>
            </a:r>
            <a:endParaRPr/>
          </a:p>
          <a:p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</p:txBody>
      </p:sp>
      <p:pic>
        <p:nvPicPr>
          <p:cNvPr id="128" name="Рисунок 127"/>
          <p:cNvPicPr/>
          <p:nvPr/>
        </p:nvPicPr>
        <p:blipFill>
          <a:blip r:embed="rId2"/>
          <a:stretch/>
        </p:blipFill>
        <p:spPr>
          <a:xfrm>
            <a:off x="1819800" y="1771920"/>
            <a:ext cx="1379520" cy="513000"/>
          </a:xfrm>
          <a:prstGeom prst="rect">
            <a:avLst/>
          </a:prstGeom>
          <a:ln>
            <a:noFill/>
          </a:ln>
        </p:spPr>
      </p:pic>
      <p:pic>
        <p:nvPicPr>
          <p:cNvPr id="129" name="Рисунок 128"/>
          <p:cNvPicPr/>
          <p:nvPr/>
        </p:nvPicPr>
        <p:blipFill>
          <a:blip r:embed="rId3"/>
          <a:stretch/>
        </p:blipFill>
        <p:spPr>
          <a:xfrm>
            <a:off x="3886560" y="1781280"/>
            <a:ext cx="2970360" cy="484200"/>
          </a:xfrm>
          <a:prstGeom prst="rect">
            <a:avLst/>
          </a:prstGeom>
          <a:ln>
            <a:noFill/>
          </a:ln>
        </p:spPr>
      </p:pic>
      <p:sp>
        <p:nvSpPr>
          <p:cNvPr id="130" name="CustomShape 2"/>
          <p:cNvSpPr/>
          <p:nvPr/>
        </p:nvSpPr>
        <p:spPr>
          <a:xfrm>
            <a:off x="3474720" y="1828800"/>
            <a:ext cx="370080" cy="43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</a:t>
            </a:r>
            <a:endParaRPr/>
          </a:p>
        </p:txBody>
      </p:sp>
      <p:sp>
        <p:nvSpPr>
          <p:cNvPr id="131" name="CustomShape 3"/>
          <p:cNvSpPr/>
          <p:nvPr/>
        </p:nvSpPr>
        <p:spPr>
          <a:xfrm>
            <a:off x="1737360" y="2560320"/>
            <a:ext cx="6725160" cy="168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Let us first assume that the system is away from such a curve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 the course of its evolution. In this case the evolution is dominated by a single term in the equation of apsidal motion. When stellar rotation is slow these terms are the tidal and Einstein ones, and the latter dominates when</a:t>
            </a:r>
            <a:endParaRPr/>
          </a:p>
          <a:p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endParaRPr/>
          </a:p>
        </p:txBody>
      </p:sp>
      <p:pic>
        <p:nvPicPr>
          <p:cNvPr id="132" name="Рисунок 131"/>
          <p:cNvPicPr/>
          <p:nvPr/>
        </p:nvPicPr>
        <p:blipFill>
          <a:blip r:embed="rId4"/>
          <a:stretch/>
        </p:blipFill>
        <p:spPr>
          <a:xfrm>
            <a:off x="1953000" y="4242600"/>
            <a:ext cx="5818680" cy="903960"/>
          </a:xfrm>
          <a:prstGeom prst="rect">
            <a:avLst/>
          </a:prstGeom>
          <a:ln>
            <a:noFill/>
          </a:ln>
        </p:spPr>
      </p:pic>
      <p:sp>
        <p:nvSpPr>
          <p:cNvPr id="133" name="CustomShape 4"/>
          <p:cNvSpPr/>
          <p:nvPr/>
        </p:nvSpPr>
        <p:spPr>
          <a:xfrm>
            <a:off x="1828800" y="5303520"/>
            <a:ext cx="6640200" cy="60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where tilde a is the orbital semi-major axis expressed in units of 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stellar radius.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1463040" y="457200"/>
            <a:ext cx="6827760" cy="60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 estimate the importance of the rotational and non-inertial terms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we set</a:t>
            </a:r>
            <a:endParaRPr/>
          </a:p>
        </p:txBody>
      </p:sp>
      <p:pic>
        <p:nvPicPr>
          <p:cNvPr id="135" name="Рисунок 134"/>
          <p:cNvPicPr/>
          <p:nvPr/>
        </p:nvPicPr>
        <p:blipFill>
          <a:blip r:embed="rId2"/>
          <a:stretch/>
        </p:blipFill>
        <p:spPr>
          <a:xfrm>
            <a:off x="2806560" y="1103400"/>
            <a:ext cx="3227760" cy="541800"/>
          </a:xfrm>
          <a:prstGeom prst="rect">
            <a:avLst/>
          </a:prstGeom>
          <a:ln>
            <a:noFill/>
          </a:ln>
        </p:spPr>
      </p:pic>
      <p:sp>
        <p:nvSpPr>
          <p:cNvPr id="136" name="CustomShape 2"/>
          <p:cNvSpPr/>
          <p:nvPr/>
        </p:nvSpPr>
        <p:spPr>
          <a:xfrm>
            <a:off x="1645920" y="1645920"/>
            <a:ext cx="92844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 have</a:t>
            </a:r>
            <a:endParaRPr/>
          </a:p>
        </p:txBody>
      </p:sp>
      <p:pic>
        <p:nvPicPr>
          <p:cNvPr id="137" name="Рисунок 136"/>
          <p:cNvPicPr/>
          <p:nvPr/>
        </p:nvPicPr>
        <p:blipFill>
          <a:blip r:embed="rId3"/>
          <a:stretch/>
        </p:blipFill>
        <p:spPr>
          <a:xfrm>
            <a:off x="2185560" y="2246400"/>
            <a:ext cx="5037480" cy="1684800"/>
          </a:xfrm>
          <a:prstGeom prst="rect">
            <a:avLst/>
          </a:prstGeom>
          <a:ln>
            <a:noFill/>
          </a:ln>
        </p:spPr>
      </p:pic>
      <p:sp>
        <p:nvSpPr>
          <p:cNvPr id="138" name="CustomShape 3"/>
          <p:cNvSpPr/>
          <p:nvPr/>
        </p:nvSpPr>
        <p:spPr>
          <a:xfrm>
            <a:off x="1645920" y="4023360"/>
            <a:ext cx="597744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 general the time derivative of beta can be estimated as</a:t>
            </a:r>
            <a:endParaRPr/>
          </a:p>
        </p:txBody>
      </p:sp>
      <p:pic>
        <p:nvPicPr>
          <p:cNvPr id="139" name="Рисунок 138"/>
          <p:cNvPicPr/>
          <p:nvPr/>
        </p:nvPicPr>
        <p:blipFill>
          <a:blip r:embed="rId4"/>
          <a:stretch/>
        </p:blipFill>
        <p:spPr>
          <a:xfrm>
            <a:off x="2337840" y="4480560"/>
            <a:ext cx="4428000" cy="1418040"/>
          </a:xfrm>
          <a:prstGeom prst="rect">
            <a:avLst/>
          </a:prstGeom>
          <a:ln>
            <a:noFill/>
          </a:ln>
        </p:spPr>
      </p:pic>
      <p:sp>
        <p:nvSpPr>
          <p:cNvPr id="140" name="CustomShape 4"/>
          <p:cNvSpPr/>
          <p:nvPr/>
        </p:nvSpPr>
        <p:spPr>
          <a:xfrm>
            <a:off x="1828800" y="5943600"/>
            <a:ext cx="92376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where  </a:t>
            </a:r>
            <a:endParaRPr/>
          </a:p>
        </p:txBody>
      </p:sp>
      <p:pic>
        <p:nvPicPr>
          <p:cNvPr id="141" name="Рисунок 140"/>
          <p:cNvPicPr/>
          <p:nvPr/>
        </p:nvPicPr>
        <p:blipFill>
          <a:blip r:embed="rId5"/>
          <a:stretch/>
        </p:blipFill>
        <p:spPr>
          <a:xfrm>
            <a:off x="2651760" y="5899320"/>
            <a:ext cx="189360" cy="332280"/>
          </a:xfrm>
          <a:prstGeom prst="rect">
            <a:avLst/>
          </a:prstGeom>
          <a:ln>
            <a:noFill/>
          </a:ln>
        </p:spPr>
      </p:pic>
      <p:sp>
        <p:nvSpPr>
          <p:cNvPr id="142" name="CustomShape 5"/>
          <p:cNvSpPr/>
          <p:nvPr/>
        </p:nvSpPr>
        <p:spPr>
          <a:xfrm>
            <a:off x="2928240" y="5963040"/>
            <a:ext cx="6123600" cy="60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is the largest time derivative of the apsidal and the first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</p:txBody>
      </p:sp>
      <p:sp>
        <p:nvSpPr>
          <p:cNvPr id="143" name="CustomShape 6"/>
          <p:cNvSpPr/>
          <p:nvPr/>
        </p:nvSpPr>
        <p:spPr>
          <a:xfrm>
            <a:off x="1920240" y="6289920"/>
            <a:ext cx="6588360" cy="60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expression is used when the spin angular momentum is smaller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than the orbital one or vice versa.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1371600" y="1828800"/>
            <a:ext cx="710676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It turns out that in the rotational regime the variation of the inclination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angle is independent  on the relative significance of the spin and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orbital angular momenta. The corresponding expression provides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maximal value of variation in case when other parameters of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system are fixed</a:t>
            </a:r>
            <a:endParaRPr/>
          </a:p>
        </p:txBody>
      </p:sp>
      <p:pic>
        <p:nvPicPr>
          <p:cNvPr id="145" name="Рисунок 144"/>
          <p:cNvPicPr/>
          <p:nvPr/>
        </p:nvPicPr>
        <p:blipFill>
          <a:blip r:embed="rId2"/>
          <a:stretch/>
        </p:blipFill>
        <p:spPr>
          <a:xfrm>
            <a:off x="2743200" y="3474720"/>
            <a:ext cx="3513600" cy="97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1188720" y="365760"/>
            <a:ext cx="453852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Critical curves are defined by the condition </a:t>
            </a:r>
            <a:endParaRPr/>
          </a:p>
        </p:txBody>
      </p:sp>
      <p:pic>
        <p:nvPicPr>
          <p:cNvPr id="147" name="Рисунок 146"/>
          <p:cNvPicPr/>
          <p:nvPr/>
        </p:nvPicPr>
        <p:blipFill>
          <a:blip r:embed="rId2"/>
          <a:stretch/>
        </p:blipFill>
        <p:spPr>
          <a:xfrm>
            <a:off x="5726880" y="302760"/>
            <a:ext cx="1313280" cy="408600"/>
          </a:xfrm>
          <a:prstGeom prst="rect">
            <a:avLst/>
          </a:prstGeom>
          <a:ln>
            <a:noFill/>
          </a:ln>
        </p:spPr>
      </p:pic>
      <p:sp>
        <p:nvSpPr>
          <p:cNvPr id="148" name="CustomShape 2"/>
          <p:cNvSpPr/>
          <p:nvPr/>
        </p:nvSpPr>
        <p:spPr>
          <a:xfrm>
            <a:off x="1188720" y="914400"/>
            <a:ext cx="6561000" cy="111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 analysis of the corresponding algebraic equation shows that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for prograde rotations the critical curves exist only when initial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inclination is sufficiently large, and it is larger than 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</p:txBody>
      </p:sp>
      <p:pic>
        <p:nvPicPr>
          <p:cNvPr id="149" name="Рисунок 148"/>
          <p:cNvPicPr/>
          <p:nvPr/>
        </p:nvPicPr>
        <p:blipFill>
          <a:blip r:embed="rId3"/>
          <a:stretch/>
        </p:blipFill>
        <p:spPr>
          <a:xfrm>
            <a:off x="3291840" y="1920240"/>
            <a:ext cx="2420640" cy="822240"/>
          </a:xfrm>
          <a:prstGeom prst="rect">
            <a:avLst/>
          </a:prstGeom>
          <a:ln>
            <a:noFill/>
          </a:ln>
        </p:spPr>
      </p:pic>
      <p:sp>
        <p:nvSpPr>
          <p:cNvPr id="150" name="CustomShape 3"/>
          <p:cNvSpPr/>
          <p:nvPr/>
        </p:nvSpPr>
        <p:spPr>
          <a:xfrm>
            <a:off x="1272960" y="2834640"/>
            <a:ext cx="7121880" cy="85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For retrograde rotations there exist a possibility to have two solutions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(branches) for a given </a:t>
            </a: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σ, while in the prograde case there is only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one branch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Рисунок 150"/>
          <p:cNvPicPr/>
          <p:nvPr/>
        </p:nvPicPr>
        <p:blipFill>
          <a:blip r:embed="rId2"/>
          <a:stretch/>
        </p:blipFill>
        <p:spPr>
          <a:xfrm>
            <a:off x="1080" y="280080"/>
            <a:ext cx="9142920" cy="5572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Рисунок 151"/>
          <p:cNvPicPr/>
          <p:nvPr/>
        </p:nvPicPr>
        <p:blipFill>
          <a:blip r:embed="rId2"/>
          <a:stretch/>
        </p:blipFill>
        <p:spPr>
          <a:xfrm>
            <a:off x="-11520" y="628560"/>
            <a:ext cx="9142920" cy="5603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2194560" y="365760"/>
            <a:ext cx="151344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Assume that </a:t>
            </a:r>
            <a:endParaRPr/>
          </a:p>
        </p:txBody>
      </p:sp>
      <p:pic>
        <p:nvPicPr>
          <p:cNvPr id="154" name="Рисунок 153"/>
          <p:cNvPicPr/>
          <p:nvPr/>
        </p:nvPicPr>
        <p:blipFill>
          <a:blip r:embed="rId2"/>
          <a:stretch/>
        </p:blipFill>
        <p:spPr>
          <a:xfrm>
            <a:off x="3749040" y="312480"/>
            <a:ext cx="1180080" cy="39888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5029200" y="365760"/>
            <a:ext cx="100440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is small.</a:t>
            </a:r>
            <a:endParaRPr/>
          </a:p>
        </p:txBody>
      </p:sp>
      <p:sp>
        <p:nvSpPr>
          <p:cNvPr id="156" name="CustomShape 3"/>
          <p:cNvSpPr/>
          <p:nvPr/>
        </p:nvSpPr>
        <p:spPr>
          <a:xfrm>
            <a:off x="1463040" y="822960"/>
            <a:ext cx="70128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Then</a:t>
            </a:r>
            <a:endParaRPr/>
          </a:p>
        </p:txBody>
      </p:sp>
      <p:pic>
        <p:nvPicPr>
          <p:cNvPr id="157" name="Рисунок 156"/>
          <p:cNvPicPr/>
          <p:nvPr/>
        </p:nvPicPr>
        <p:blipFill>
          <a:blip r:embed="rId3"/>
          <a:stretch/>
        </p:blipFill>
        <p:spPr>
          <a:xfrm>
            <a:off x="1755000" y="1322280"/>
            <a:ext cx="5742360" cy="1694520"/>
          </a:xfrm>
          <a:prstGeom prst="rect">
            <a:avLst/>
          </a:prstGeom>
          <a:ln>
            <a:noFill/>
          </a:ln>
        </p:spPr>
      </p:pic>
      <p:pic>
        <p:nvPicPr>
          <p:cNvPr id="158" name="Рисунок 157"/>
          <p:cNvPicPr/>
          <p:nvPr/>
        </p:nvPicPr>
        <p:blipFill>
          <a:blip r:embed="rId4"/>
          <a:stretch/>
        </p:blipFill>
        <p:spPr>
          <a:xfrm>
            <a:off x="1188720" y="3017520"/>
            <a:ext cx="2142000" cy="846720"/>
          </a:xfrm>
          <a:prstGeom prst="rect">
            <a:avLst/>
          </a:prstGeom>
          <a:ln>
            <a:noFill/>
          </a:ln>
        </p:spPr>
      </p:pic>
      <p:pic>
        <p:nvPicPr>
          <p:cNvPr id="159" name="Рисунок 158"/>
          <p:cNvPicPr/>
          <p:nvPr/>
        </p:nvPicPr>
        <p:blipFill>
          <a:blip r:embed="rId5"/>
          <a:stretch/>
        </p:blipFill>
        <p:spPr>
          <a:xfrm>
            <a:off x="1227240" y="3931920"/>
            <a:ext cx="6818760" cy="2237400"/>
          </a:xfrm>
          <a:prstGeom prst="rect">
            <a:avLst/>
          </a:prstGeom>
          <a:ln>
            <a:noFill/>
          </a:ln>
        </p:spPr>
      </p:pic>
      <p:pic>
        <p:nvPicPr>
          <p:cNvPr id="160" name="Рисунок 159"/>
          <p:cNvPicPr/>
          <p:nvPr/>
        </p:nvPicPr>
        <p:blipFill>
          <a:blip r:embed="rId6"/>
          <a:stretch/>
        </p:blipFill>
        <p:spPr>
          <a:xfrm>
            <a:off x="5029200" y="6075360"/>
            <a:ext cx="3108240" cy="686160"/>
          </a:xfrm>
          <a:prstGeom prst="rect">
            <a:avLst/>
          </a:prstGeom>
          <a:ln>
            <a:noFill/>
          </a:ln>
        </p:spPr>
      </p:pic>
      <p:pic>
        <p:nvPicPr>
          <p:cNvPr id="161" name="Рисунок 160"/>
          <p:cNvPicPr/>
          <p:nvPr/>
        </p:nvPicPr>
        <p:blipFill>
          <a:blip r:embed="rId7"/>
          <a:stretch/>
        </p:blipFill>
        <p:spPr>
          <a:xfrm>
            <a:off x="2651760" y="6157440"/>
            <a:ext cx="1942200" cy="608400"/>
          </a:xfrm>
          <a:prstGeom prst="rect">
            <a:avLst/>
          </a:prstGeom>
          <a:ln>
            <a:noFill/>
          </a:ln>
        </p:spPr>
      </p:pic>
      <p:pic>
        <p:nvPicPr>
          <p:cNvPr id="162" name="Рисунок 161"/>
          <p:cNvPicPr/>
          <p:nvPr/>
        </p:nvPicPr>
        <p:blipFill>
          <a:blip r:embed="rId7"/>
          <a:stretch/>
        </p:blipFill>
        <p:spPr>
          <a:xfrm>
            <a:off x="3630960" y="3142800"/>
            <a:ext cx="1942200" cy="608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Рисунок 162"/>
          <p:cNvPicPr/>
          <p:nvPr/>
        </p:nvPicPr>
        <p:blipFill>
          <a:blip r:embed="rId2"/>
          <a:stretch/>
        </p:blipFill>
        <p:spPr>
          <a:xfrm>
            <a:off x="1188720" y="307080"/>
            <a:ext cx="6352200" cy="1703880"/>
          </a:xfrm>
          <a:prstGeom prst="rect">
            <a:avLst/>
          </a:prstGeom>
          <a:ln>
            <a:noFill/>
          </a:ln>
        </p:spPr>
      </p:pic>
      <p:pic>
        <p:nvPicPr>
          <p:cNvPr id="164" name="Рисунок 163"/>
          <p:cNvPicPr/>
          <p:nvPr/>
        </p:nvPicPr>
        <p:blipFill>
          <a:blip r:embed="rId3"/>
          <a:stretch/>
        </p:blipFill>
        <p:spPr>
          <a:xfrm>
            <a:off x="1371600" y="2065320"/>
            <a:ext cx="1398960" cy="494280"/>
          </a:xfrm>
          <a:prstGeom prst="rect">
            <a:avLst/>
          </a:prstGeom>
          <a:ln>
            <a:noFill/>
          </a:ln>
        </p:spPr>
      </p:pic>
      <p:pic>
        <p:nvPicPr>
          <p:cNvPr id="165" name="Рисунок 164"/>
          <p:cNvPicPr/>
          <p:nvPr/>
        </p:nvPicPr>
        <p:blipFill>
          <a:blip r:embed="rId4"/>
          <a:stretch/>
        </p:blipFill>
        <p:spPr>
          <a:xfrm>
            <a:off x="1463040" y="2651760"/>
            <a:ext cx="1675440" cy="865800"/>
          </a:xfrm>
          <a:prstGeom prst="rect">
            <a:avLst/>
          </a:prstGeom>
          <a:ln>
            <a:noFill/>
          </a:ln>
        </p:spPr>
      </p:pic>
      <p:pic>
        <p:nvPicPr>
          <p:cNvPr id="166" name="Рисунок 165"/>
          <p:cNvPicPr/>
          <p:nvPr/>
        </p:nvPicPr>
        <p:blipFill>
          <a:blip r:embed="rId5"/>
          <a:stretch/>
        </p:blipFill>
        <p:spPr>
          <a:xfrm>
            <a:off x="3383280" y="2827440"/>
            <a:ext cx="2161080" cy="646560"/>
          </a:xfrm>
          <a:prstGeom prst="rect">
            <a:avLst/>
          </a:prstGeom>
          <a:ln>
            <a:noFill/>
          </a:ln>
        </p:spPr>
      </p:pic>
      <p:pic>
        <p:nvPicPr>
          <p:cNvPr id="167" name="Рисунок 166"/>
          <p:cNvPicPr/>
          <p:nvPr/>
        </p:nvPicPr>
        <p:blipFill>
          <a:blip r:embed="rId6"/>
          <a:stretch/>
        </p:blipFill>
        <p:spPr>
          <a:xfrm>
            <a:off x="5953320" y="2468880"/>
            <a:ext cx="1361160" cy="1113480"/>
          </a:xfrm>
          <a:prstGeom prst="rect">
            <a:avLst/>
          </a:prstGeom>
          <a:ln>
            <a:noFill/>
          </a:ln>
        </p:spPr>
      </p:pic>
      <p:pic>
        <p:nvPicPr>
          <p:cNvPr id="168" name="Рисунок 167"/>
          <p:cNvPicPr/>
          <p:nvPr/>
        </p:nvPicPr>
        <p:blipFill>
          <a:blip r:embed="rId7"/>
          <a:stretch/>
        </p:blipFill>
        <p:spPr>
          <a:xfrm>
            <a:off x="2560320" y="3892320"/>
            <a:ext cx="2675520" cy="770400"/>
          </a:xfrm>
          <a:prstGeom prst="rect">
            <a:avLst/>
          </a:prstGeom>
          <a:ln>
            <a:noFill/>
          </a:ln>
        </p:spPr>
      </p:pic>
      <p:pic>
        <p:nvPicPr>
          <p:cNvPr id="169" name="Рисунок 168"/>
          <p:cNvPicPr/>
          <p:nvPr/>
        </p:nvPicPr>
        <p:blipFill>
          <a:blip r:embed="rId8"/>
          <a:stretch/>
        </p:blipFill>
        <p:spPr>
          <a:xfrm>
            <a:off x="1642320" y="4846320"/>
            <a:ext cx="3751920" cy="627480"/>
          </a:xfrm>
          <a:prstGeom prst="rect">
            <a:avLst/>
          </a:prstGeom>
          <a:ln>
            <a:noFill/>
          </a:ln>
        </p:spPr>
      </p:pic>
      <p:pic>
        <p:nvPicPr>
          <p:cNvPr id="170" name="Рисунок 169"/>
          <p:cNvPicPr/>
          <p:nvPr/>
        </p:nvPicPr>
        <p:blipFill>
          <a:blip r:embed="rId9"/>
          <a:stretch/>
        </p:blipFill>
        <p:spPr>
          <a:xfrm>
            <a:off x="1554480" y="5669280"/>
            <a:ext cx="6113880" cy="64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170"/>
          <p:cNvPicPr/>
          <p:nvPr/>
        </p:nvPicPr>
        <p:blipFill>
          <a:blip r:embed="rId2"/>
          <a:stretch/>
        </p:blipFill>
        <p:spPr>
          <a:xfrm>
            <a:off x="2429280" y="400320"/>
            <a:ext cx="3056400" cy="970560"/>
          </a:xfrm>
          <a:prstGeom prst="rect">
            <a:avLst/>
          </a:prstGeom>
          <a:ln>
            <a:noFill/>
          </a:ln>
        </p:spPr>
      </p:pic>
      <p:pic>
        <p:nvPicPr>
          <p:cNvPr id="172" name="Рисунок 171"/>
          <p:cNvPicPr/>
          <p:nvPr/>
        </p:nvPicPr>
        <p:blipFill>
          <a:blip r:embed="rId3"/>
          <a:stretch/>
        </p:blipFill>
        <p:spPr>
          <a:xfrm>
            <a:off x="3017520" y="1621440"/>
            <a:ext cx="2018160" cy="389520"/>
          </a:xfrm>
          <a:prstGeom prst="rect">
            <a:avLst/>
          </a:prstGeom>
          <a:ln>
            <a:noFill/>
          </a:ln>
        </p:spPr>
      </p:pic>
      <p:pic>
        <p:nvPicPr>
          <p:cNvPr id="173" name="Рисунок 172"/>
          <p:cNvPicPr/>
          <p:nvPr/>
        </p:nvPicPr>
        <p:blipFill>
          <a:blip r:embed="rId4"/>
          <a:stretch/>
        </p:blipFill>
        <p:spPr>
          <a:xfrm>
            <a:off x="4588560" y="3442680"/>
            <a:ext cx="27360" cy="8280"/>
          </a:xfrm>
          <a:prstGeom prst="rect">
            <a:avLst/>
          </a:prstGeom>
          <a:ln>
            <a:noFill/>
          </a:ln>
        </p:spPr>
      </p:pic>
      <p:pic>
        <p:nvPicPr>
          <p:cNvPr id="174" name="Рисунок 173"/>
          <p:cNvPicPr/>
          <p:nvPr/>
        </p:nvPicPr>
        <p:blipFill>
          <a:blip r:embed="rId5"/>
          <a:stretch/>
        </p:blipFill>
        <p:spPr>
          <a:xfrm>
            <a:off x="1791000" y="2286000"/>
            <a:ext cx="6437880" cy="970560"/>
          </a:xfrm>
          <a:prstGeom prst="rect">
            <a:avLst/>
          </a:prstGeom>
          <a:ln>
            <a:noFill/>
          </a:ln>
        </p:spPr>
      </p:pic>
      <p:pic>
        <p:nvPicPr>
          <p:cNvPr id="175" name="Рисунок 174"/>
          <p:cNvPicPr/>
          <p:nvPr/>
        </p:nvPicPr>
        <p:blipFill>
          <a:blip r:embed="rId6"/>
          <a:stretch/>
        </p:blipFill>
        <p:spPr>
          <a:xfrm>
            <a:off x="0" y="3474720"/>
            <a:ext cx="9142920" cy="2173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Рисунок 175"/>
          <p:cNvPicPr/>
          <p:nvPr/>
        </p:nvPicPr>
        <p:blipFill>
          <a:blip r:embed="rId2"/>
          <a:stretch/>
        </p:blipFill>
        <p:spPr>
          <a:xfrm>
            <a:off x="0" y="158400"/>
            <a:ext cx="9142920" cy="5693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Рисунок 176"/>
          <p:cNvPicPr/>
          <p:nvPr/>
        </p:nvPicPr>
        <p:blipFill>
          <a:blip r:embed="rId2"/>
          <a:stretch/>
        </p:blipFill>
        <p:spPr>
          <a:xfrm>
            <a:off x="30600" y="365760"/>
            <a:ext cx="9142920" cy="4642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Рисунок 177"/>
          <p:cNvPicPr/>
          <p:nvPr/>
        </p:nvPicPr>
        <p:blipFill>
          <a:blip r:embed="rId2"/>
          <a:stretch/>
        </p:blipFill>
        <p:spPr>
          <a:xfrm>
            <a:off x="91800" y="232200"/>
            <a:ext cx="9142920" cy="5527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Рисунок 178"/>
          <p:cNvPicPr/>
          <p:nvPr/>
        </p:nvPicPr>
        <p:blipFill>
          <a:blip r:embed="rId2"/>
          <a:stretch/>
        </p:blipFill>
        <p:spPr>
          <a:xfrm>
            <a:off x="0" y="274320"/>
            <a:ext cx="9142920" cy="551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179"/>
          <p:cNvPicPr/>
          <p:nvPr/>
        </p:nvPicPr>
        <p:blipFill>
          <a:blip r:embed="rId2"/>
          <a:stretch/>
        </p:blipFill>
        <p:spPr>
          <a:xfrm>
            <a:off x="7200" y="453960"/>
            <a:ext cx="8861760" cy="576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Рисунок 180"/>
          <p:cNvPicPr/>
          <p:nvPr/>
        </p:nvPicPr>
        <p:blipFill>
          <a:blip r:embed="rId2"/>
          <a:stretch/>
        </p:blipFill>
        <p:spPr>
          <a:xfrm>
            <a:off x="182880" y="293760"/>
            <a:ext cx="8840520" cy="638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181"/>
          <p:cNvPicPr/>
          <p:nvPr/>
        </p:nvPicPr>
        <p:blipFill>
          <a:blip r:embed="rId2"/>
          <a:stretch/>
        </p:blipFill>
        <p:spPr>
          <a:xfrm>
            <a:off x="76320" y="18360"/>
            <a:ext cx="9051840" cy="685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Рисунок 182"/>
          <p:cNvPicPr/>
          <p:nvPr/>
        </p:nvPicPr>
        <p:blipFill>
          <a:blip r:embed="rId2"/>
          <a:stretch/>
        </p:blipFill>
        <p:spPr>
          <a:xfrm>
            <a:off x="30600" y="68760"/>
            <a:ext cx="9142920" cy="6756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Рисунок 183"/>
          <p:cNvPicPr/>
          <p:nvPr/>
        </p:nvPicPr>
        <p:blipFill>
          <a:blip r:embed="rId2"/>
          <a:stretch/>
        </p:blipFill>
        <p:spPr>
          <a:xfrm>
            <a:off x="61560" y="18360"/>
            <a:ext cx="9081000" cy="685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Рисунок 184"/>
          <p:cNvPicPr/>
          <p:nvPr/>
        </p:nvPicPr>
        <p:blipFill>
          <a:blip r:embed="rId2"/>
          <a:stretch/>
        </p:blipFill>
        <p:spPr>
          <a:xfrm>
            <a:off x="33840" y="18360"/>
            <a:ext cx="9136800" cy="685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3474720" y="457200"/>
            <a:ext cx="1854720" cy="34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CONCLUSIONS</a:t>
            </a:r>
            <a:endParaRPr/>
          </a:p>
        </p:txBody>
      </p:sp>
      <p:sp>
        <p:nvSpPr>
          <p:cNvPr id="187" name="CustomShape 2"/>
          <p:cNvSpPr/>
          <p:nvPr/>
        </p:nvSpPr>
        <p:spPr>
          <a:xfrm>
            <a:off x="274320" y="1087560"/>
            <a:ext cx="8008920" cy="264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joint evolution of stellar rotational axis and the apsidal line allows for a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rather non-trivial dynamics in case of inclined systems with  orbital parameters, such that the system happens to be close to the critical curve.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Contrary to the usual evolution, there is a possibility to have librations of the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apsidal line. This effect is significant for the systems with either a comparable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mass ratio, or the systems, where the mass ratio is large. For example, in 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principle, this effect can be used to determine the state of rotation of an exoplanet (say, a warm Jupiter) orbiting its host star on an inclined eccentric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orbit. It also can play a role in systems with compact objects and binary stars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with anomalous precession rate of the apsidal line.     </a:t>
            </a:r>
            <a:endParaRPr/>
          </a:p>
        </p:txBody>
      </p:sp>
      <p:sp>
        <p:nvSpPr>
          <p:cNvPr id="188" name="CustomShape 3"/>
          <p:cNvSpPr/>
          <p:nvPr/>
        </p:nvSpPr>
        <p:spPr>
          <a:xfrm>
            <a:off x="365760" y="3931920"/>
            <a:ext cx="8432640" cy="85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It is very important to generalise the results to the case of two tidally interacting </a:t>
            </a:r>
            <a:endParaRPr/>
          </a:p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stars (work in progress). It is also very important to check, whether or not this effect can be observed in the present time in systems with realistic parameters.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7130</TotalTime>
  <Words>684</Words>
  <Application>Microsoft Office PowerPoint</Application>
  <PresentationFormat>Экран (4:3)</PresentationFormat>
  <Paragraphs>72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DejaVu Sans</vt:lpstr>
      <vt:lpstr>Symbol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Conf</dc:creator>
  <cp:lastModifiedBy>Conf</cp:lastModifiedBy>
  <cp:revision>85</cp:revision>
  <dcterms:modified xsi:type="dcterms:W3CDTF">2024-08-23T12:06:13Z</dcterms:modified>
  <dc:language>en-US</dc:language>
</cp:coreProperties>
</file>